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notesMasterIdLst>
    <p:notesMasterId r:id="rId10"/>
  </p:notesMasterIdLst>
  <p:handoutMasterIdLst>
    <p:handoutMasterId r:id="rId11"/>
  </p:handoutMasterIdLst>
  <p:sldIdLst>
    <p:sldId id="256" r:id="rId3"/>
    <p:sldId id="262" r:id="rId4"/>
    <p:sldId id="267" r:id="rId5"/>
    <p:sldId id="268" r:id="rId6"/>
    <p:sldId id="269" r:id="rId7"/>
    <p:sldId id="270" r:id="rId8"/>
    <p:sldId id="259" r:id="rId9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7EC"/>
    <a:srgbClr val="00A249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CCD4A-B8A2-4D65-922D-BE85D947D824}" v="43" dt="2025-10-23T07:23:41.0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252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81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>
                <a:solidFill>
                  <a:schemeClr val="tx1"/>
                </a:solidFill>
              </a:rPr>
              <a:t>ENR -</a:t>
            </a:r>
            <a:r>
              <a:rPr lang="cs-CZ" baseline="0">
                <a:solidFill>
                  <a:schemeClr val="tx1"/>
                </a:solidFill>
              </a:rPr>
              <a:t> počet pohybů</a:t>
            </a:r>
            <a:endParaRPr lang="cs-CZ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'pro dopravce pohyby'!$C$4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'pro dopravce pohyby'!$B$5:$B$16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'pro dopravce pohyby'!$C$5:$C$16</c:f>
              <c:numCache>
                <c:formatCode>General</c:formatCode>
                <c:ptCount val="12"/>
                <c:pt idx="0">
                  <c:v>59166</c:v>
                </c:pt>
                <c:pt idx="1">
                  <c:v>53758</c:v>
                </c:pt>
                <c:pt idx="2">
                  <c:v>62485</c:v>
                </c:pt>
                <c:pt idx="3">
                  <c:v>67426</c:v>
                </c:pt>
                <c:pt idx="4">
                  <c:v>73039</c:v>
                </c:pt>
                <c:pt idx="5">
                  <c:v>78528</c:v>
                </c:pt>
                <c:pt idx="6">
                  <c:v>85741</c:v>
                </c:pt>
                <c:pt idx="7">
                  <c:v>83523</c:v>
                </c:pt>
                <c:pt idx="8">
                  <c:v>78989</c:v>
                </c:pt>
                <c:pt idx="9">
                  <c:v>73262</c:v>
                </c:pt>
                <c:pt idx="10">
                  <c:v>58233</c:v>
                </c:pt>
                <c:pt idx="11">
                  <c:v>58913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FA-430C-AE1E-18F6347EBB3B}"/>
            </c:ext>
          </c:extLst>
        </c:ser>
        <c:ser>
          <c:idx val="1"/>
          <c:order val="1"/>
          <c:tx>
            <c:strRef>
              <c:f>'pro dopravce pohyby'!$D$4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'pro dopravce pohyby'!$B$5:$B$16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'pro dopravce pohyby'!$D$5:$D$16</c:f>
              <c:numCache>
                <c:formatCode>General</c:formatCode>
                <c:ptCount val="12"/>
                <c:pt idx="0">
                  <c:v>42577</c:v>
                </c:pt>
                <c:pt idx="1">
                  <c:v>41147</c:v>
                </c:pt>
                <c:pt idx="2">
                  <c:v>48801</c:v>
                </c:pt>
                <c:pt idx="3">
                  <c:v>55798</c:v>
                </c:pt>
                <c:pt idx="4">
                  <c:v>65810</c:v>
                </c:pt>
                <c:pt idx="5">
                  <c:v>71620</c:v>
                </c:pt>
                <c:pt idx="6">
                  <c:v>75404</c:v>
                </c:pt>
                <c:pt idx="7">
                  <c:v>73555</c:v>
                </c:pt>
                <c:pt idx="8">
                  <c:v>71254</c:v>
                </c:pt>
                <c:pt idx="9">
                  <c:v>64532</c:v>
                </c:pt>
                <c:pt idx="10">
                  <c:v>49556</c:v>
                </c:pt>
                <c:pt idx="11">
                  <c:v>50156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FA-430C-AE1E-18F6347EBB3B}"/>
            </c:ext>
          </c:extLst>
        </c:ser>
        <c:ser>
          <c:idx val="2"/>
          <c:order val="2"/>
          <c:tx>
            <c:strRef>
              <c:f>'pro dopravce pohyby'!$E$4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'pro dopravce pohyby'!$B$5:$B$16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'pro dopravce pohyby'!$E$5:$E$16</c:f>
              <c:numCache>
                <c:formatCode>General</c:formatCode>
                <c:ptCount val="12"/>
                <c:pt idx="0">
                  <c:v>45444</c:v>
                </c:pt>
                <c:pt idx="1">
                  <c:v>42816</c:v>
                </c:pt>
                <c:pt idx="2">
                  <c:v>50156</c:v>
                </c:pt>
                <c:pt idx="3">
                  <c:v>60116</c:v>
                </c:pt>
                <c:pt idx="4">
                  <c:v>69587</c:v>
                </c:pt>
                <c:pt idx="5">
                  <c:v>74667</c:v>
                </c:pt>
                <c:pt idx="6">
                  <c:v>84670</c:v>
                </c:pt>
                <c:pt idx="7">
                  <c:v>81889</c:v>
                </c:pt>
                <c:pt idx="8">
                  <c:v>76394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FA-430C-AE1E-18F6347EBB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162195048"/>
        <c:axId val="1162187848"/>
      </c:barChart>
      <c:catAx>
        <c:axId val="1162195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62187848"/>
        <c:crosses val="autoZero"/>
        <c:auto val="1"/>
        <c:lblAlgn val="ctr"/>
        <c:lblOffset val="100"/>
        <c:noMultiLvlLbl val="0"/>
      </c:catAx>
      <c:valAx>
        <c:axId val="1162187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62195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cs-CZ">
                <a:solidFill>
                  <a:schemeClr val="tx1"/>
                </a:solidFill>
              </a:rPr>
              <a:t>APP - počet pohybů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'pro dopravce pohyby'!$C$20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'pro dopravce pohyby'!$B$21:$B$32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'pro dopravce pohyby'!$C$21:$C$32</c:f>
              <c:numCache>
                <c:formatCode>General</c:formatCode>
                <c:ptCount val="12"/>
                <c:pt idx="0">
                  <c:v>10601</c:v>
                </c:pt>
                <c:pt idx="1">
                  <c:v>10158</c:v>
                </c:pt>
                <c:pt idx="2">
                  <c:v>12453</c:v>
                </c:pt>
                <c:pt idx="3">
                  <c:v>13448</c:v>
                </c:pt>
                <c:pt idx="4">
                  <c:v>14651</c:v>
                </c:pt>
                <c:pt idx="5">
                  <c:v>16606</c:v>
                </c:pt>
                <c:pt idx="6">
                  <c:v>16800</c:v>
                </c:pt>
                <c:pt idx="7">
                  <c:v>17009</c:v>
                </c:pt>
                <c:pt idx="8">
                  <c:v>16693</c:v>
                </c:pt>
                <c:pt idx="9">
                  <c:v>14905</c:v>
                </c:pt>
                <c:pt idx="10">
                  <c:v>12083</c:v>
                </c:pt>
                <c:pt idx="11">
                  <c:v>12048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D5-4C71-A58A-04C0C4B5FD11}"/>
            </c:ext>
          </c:extLst>
        </c:ser>
        <c:ser>
          <c:idx val="1"/>
          <c:order val="1"/>
          <c:tx>
            <c:strRef>
              <c:f>'pro dopravce pohyby'!$D$20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'pro dopravce pohyby'!$B$21:$B$32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'pro dopravce pohyby'!$D$21:$D$32</c:f>
              <c:numCache>
                <c:formatCode>General</c:formatCode>
                <c:ptCount val="12"/>
                <c:pt idx="0">
                  <c:v>8370</c:v>
                </c:pt>
                <c:pt idx="1">
                  <c:v>8654</c:v>
                </c:pt>
                <c:pt idx="2">
                  <c:v>10577</c:v>
                </c:pt>
                <c:pt idx="3">
                  <c:v>11491</c:v>
                </c:pt>
                <c:pt idx="4">
                  <c:v>12943</c:v>
                </c:pt>
                <c:pt idx="5">
                  <c:v>14764</c:v>
                </c:pt>
                <c:pt idx="6">
                  <c:v>14737</c:v>
                </c:pt>
                <c:pt idx="7">
                  <c:v>14583</c:v>
                </c:pt>
                <c:pt idx="8">
                  <c:v>14397</c:v>
                </c:pt>
                <c:pt idx="9">
                  <c:v>12660</c:v>
                </c:pt>
                <c:pt idx="10">
                  <c:v>10410</c:v>
                </c:pt>
                <c:pt idx="11">
                  <c:v>10895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D5-4C71-A58A-04C0C4B5FD11}"/>
            </c:ext>
          </c:extLst>
        </c:ser>
        <c:ser>
          <c:idx val="2"/>
          <c:order val="2"/>
          <c:tx>
            <c:strRef>
              <c:f>'pro dopravce pohyby'!$E$20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'pro dopravce pohyby'!$B$21:$B$32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'pro dopravce pohyby'!$E$21:$E$32</c:f>
              <c:numCache>
                <c:formatCode>General</c:formatCode>
                <c:ptCount val="12"/>
                <c:pt idx="0">
                  <c:v>9014</c:v>
                </c:pt>
                <c:pt idx="1">
                  <c:v>9325</c:v>
                </c:pt>
                <c:pt idx="2">
                  <c:v>11278</c:v>
                </c:pt>
                <c:pt idx="3">
                  <c:v>12413</c:v>
                </c:pt>
                <c:pt idx="4">
                  <c:v>13854</c:v>
                </c:pt>
                <c:pt idx="5">
                  <c:v>15436</c:v>
                </c:pt>
                <c:pt idx="6">
                  <c:v>15481</c:v>
                </c:pt>
                <c:pt idx="7">
                  <c:v>15554</c:v>
                </c:pt>
                <c:pt idx="8">
                  <c:v>15367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D5-4C71-A58A-04C0C4B5FD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265702928"/>
        <c:axId val="1265691768"/>
      </c:barChart>
      <c:catAx>
        <c:axId val="126570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65691768"/>
        <c:crosses val="autoZero"/>
        <c:auto val="1"/>
        <c:lblAlgn val="ctr"/>
        <c:lblOffset val="100"/>
        <c:noMultiLvlLbl val="0"/>
      </c:catAx>
      <c:valAx>
        <c:axId val="1265691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6570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9DF1A3F4-40BE-DDD0-B74F-42205F1804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/>
              <a:t>23.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46F0F83-86A3-9A74-433E-EEDF1528B8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DD8A2-8581-46C4-9CF1-6A507F1D7B50}" type="datetime1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97DE055-262A-378F-87E7-9F8BDE597A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4142EF3-07CA-D1FF-E687-1CEC3D113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0E35B-7F33-4054-A8E3-E3931C61AB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00631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/>
              <a:t>23.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C9C81-4D1E-4C8B-A724-91421558794F}" type="datetime1">
              <a:rPr lang="cs-CZ" smtClean="0"/>
              <a:t>10.11.2025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397B7-10BA-486D-BB59-AC3F75046EA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190535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4D6E45D-80FB-46BE-8BD3-A3107A3450DD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6"/>
            <a:ext cx="12192000" cy="685662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75920" y="268924"/>
            <a:ext cx="9144000" cy="1376997"/>
          </a:xfrm>
        </p:spPr>
        <p:txBody>
          <a:bodyPr anchor="t">
            <a:normAutofit/>
          </a:bodyPr>
          <a:lstStyle>
            <a:lvl1pPr algn="l">
              <a:defRPr sz="41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75920" y="1768317"/>
            <a:ext cx="9144000" cy="1655762"/>
          </a:xfrm>
        </p:spPr>
        <p:txBody>
          <a:bodyPr anchor="t"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446328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609A90-B2E1-28FD-0B2E-0EC249517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63EDB6-4314-F89A-BB52-17D9899A5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15A86A-BD97-FFDF-9AD6-769CE9ACD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6101FE-86E0-0DCE-99C8-BA05C37AA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79C4B3-4598-3DE7-A416-283B35F8E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530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685BE-6AD9-1807-6051-C6459D98E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12DD4E6-9621-4C13-5014-2D9DD16CF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F47D73-810A-AE41-D190-747E9B0A4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F0C8C46-AAF5-4EDC-C808-0E02DBCE8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653348-13C7-8090-44E1-2AD5B469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9286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75B3E2-656B-A742-72A2-9A4715AB6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EA8E6D-1436-1D1A-31FD-4EAD09A7E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C60D9AD-AE0A-0B82-9ACC-F0B1CA305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81CC182-4A9C-99FA-70D3-818357111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CCB2426-9874-36C8-EC41-031202F7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92D31E-7C75-3820-4CDC-6D05FFF17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6014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81F9FD-5143-7C00-B101-95C601282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09C212A-800E-4A57-3EB1-333D726AB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899806C-8FA3-A622-E049-FD37A4FCB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1CC6A9A-C6E5-2AF4-E448-B2697C0291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CB3312D-985B-947E-FFFF-9B630E5932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CBCA91C-ABAF-4C7E-B7CB-21DC27500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C5D17D8-025F-115B-BC96-126DCDA85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E91AF75-5C5F-32DC-09D6-D2BD38A63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003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E6EBF-C04A-6124-B17D-88316CD6E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6DD01D5-C6B1-BAA7-B89E-287B97A2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B2EBC2F-ED93-CD5B-758C-EAB8D128A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A5BACB4-14D1-F6A4-23DD-8D191B7F8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1410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230C365-B02A-9BF1-75F4-67AE433DD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F5F468D-2C37-72ED-E624-A881095D3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D284F36-7510-AAF9-B3F7-D1139878E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5115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1BD9DB-DB98-5601-7666-73474187C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35FAB2-A2EB-6660-59CE-4C164D14E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F5C5364-406A-ACE9-CFFC-66DC1D390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E73A172-F5E5-C7C7-1B9E-5C63CD3FD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ACF455-07D4-7EDD-E0FA-7AADB6BD1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184411E-D0A9-EA77-361F-2346BC2F3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284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33ACEF-26A3-B443-03CE-D09B7AAB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8A7FC4E-7A53-B13E-572E-1342F0BC5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0FDB75E-BB29-1D6A-E4EA-EF857080B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B3EBDBB-2F8A-BC83-1A75-91A080BD7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58D5EA3-6FEC-DB41-0557-026D6C87B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B18980-6569-4DDE-2BEC-DDA94EAC4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45491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A6362B-B909-070A-EC19-09ABCB17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749F8C4-9707-51FD-842A-AF1B4B44C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F541AC-ABAC-792E-1027-53FA64E57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7819EF-4666-A5C3-0A6A-7DEF5244F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B8B4FD-3A7E-BD65-9785-C89B95FBE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8646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321C1A4-9312-308C-43B6-07F7D8224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C27F75B-87FB-7901-9157-F609ACEE3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5B86F08-1A3A-FABF-A2AD-4DF7A4D38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3EFA074-ACA2-7CEC-9639-24A082E38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01D6518-690A-C7C0-0EE2-799B46033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518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289C14E-6FD7-2011-3534-1D6572D9D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27822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6860" y="2039815"/>
            <a:ext cx="5520000" cy="36576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85808" y="2039815"/>
            <a:ext cx="5520000" cy="36576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29946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539751" y="1597025"/>
            <a:ext cx="4557183" cy="2908300"/>
          </a:xfrm>
        </p:spPr>
        <p:txBody>
          <a:bodyPr/>
          <a:lstStyle/>
          <a:p>
            <a:r>
              <a:rPr lang="cs-CZ" dirty="0"/>
              <a:t>Kliknutím na ikonu přidáte obrázek.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1"/>
          </p:nvPr>
        </p:nvSpPr>
        <p:spPr>
          <a:xfrm>
            <a:off x="5486400" y="1597025"/>
            <a:ext cx="3778251" cy="3538538"/>
          </a:xfrm>
        </p:spPr>
        <p:txBody>
          <a:bodyPr/>
          <a:lstStyle/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539751" y="4505326"/>
            <a:ext cx="4557183" cy="1190625"/>
          </a:xfrm>
        </p:spPr>
        <p:txBody>
          <a:bodyPr lIns="0" tIns="720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7" name="Zástupný symbol pro text 14"/>
          <p:cNvSpPr>
            <a:spLocks noGrp="1"/>
          </p:cNvSpPr>
          <p:nvPr>
            <p:ph type="body" sz="quarter" idx="13"/>
          </p:nvPr>
        </p:nvSpPr>
        <p:spPr>
          <a:xfrm>
            <a:off x="5486401" y="5135564"/>
            <a:ext cx="3778251" cy="560387"/>
          </a:xfrm>
        </p:spPr>
        <p:txBody>
          <a:bodyPr lIns="0" tIns="720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197071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71276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539751" y="1597025"/>
            <a:ext cx="7919235" cy="3822700"/>
          </a:xfrm>
        </p:spPr>
        <p:txBody>
          <a:bodyPr/>
          <a:lstStyle/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8470836" y="1597026"/>
            <a:ext cx="3392917" cy="1190625"/>
          </a:xfrm>
        </p:spPr>
        <p:txBody>
          <a:bodyPr lIns="108000" tIns="0" rIns="0">
            <a:normAutofit/>
          </a:bodyPr>
          <a:lstStyle>
            <a:lvl1pPr marL="266700" indent="-266700">
              <a:defRPr sz="18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04325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eden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rázek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829300"/>
          </a:xfrm>
        </p:spPr>
        <p:txBody>
          <a:bodyPr/>
          <a:lstStyle/>
          <a:p>
            <a:r>
              <a:rPr lang="cs-CZ" dirty="0"/>
              <a:t>Kliknutím na ikonu přidáte obrázek.</a:t>
            </a:r>
          </a:p>
        </p:txBody>
      </p:sp>
      <p:sp>
        <p:nvSpPr>
          <p:cNvPr id="3" name="Obdélník 2"/>
          <p:cNvSpPr/>
          <p:nvPr userDrawn="1"/>
        </p:nvSpPr>
        <p:spPr>
          <a:xfrm>
            <a:off x="386861" y="257175"/>
            <a:ext cx="11476891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 dirty="0"/>
          </a:p>
        </p:txBody>
      </p:sp>
      <p:sp>
        <p:nvSpPr>
          <p:cNvPr id="16" name="Zástupný symbol pro text 14"/>
          <p:cNvSpPr>
            <a:spLocks noGrp="1"/>
          </p:cNvSpPr>
          <p:nvPr>
            <p:ph type="body" sz="quarter" idx="12"/>
          </p:nvPr>
        </p:nvSpPr>
        <p:spPr>
          <a:xfrm>
            <a:off x="399496" y="447676"/>
            <a:ext cx="11464256" cy="1190625"/>
          </a:xfrm>
        </p:spPr>
        <p:txBody>
          <a:bodyPr lIns="108000" tIns="0" rIns="0">
            <a:normAutofit/>
          </a:bodyPr>
          <a:lstStyle>
            <a:lvl1pPr marL="266700" indent="-266700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56746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49159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86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ED404E-7BAA-4CEB-C6A2-7568F4526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AF3A24-F50D-72CB-5C4A-4E069DC442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7EC0B2-F9E6-6630-5E63-6B2F3AADC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3E8D5D-7BD3-C49D-C6CF-A62181A6B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311273-0C50-37E4-48A3-0353ECE62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613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86861" y="793749"/>
            <a:ext cx="11476891" cy="12460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6861" y="2039815"/>
            <a:ext cx="11476891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3768"/>
            <a:ext cx="12192000" cy="1031236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11353800" y="311355"/>
            <a:ext cx="5099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cs-CZ" sz="1100" dirty="0">
              <a:solidFill>
                <a:srgbClr val="5A5A5A"/>
              </a:solidFill>
            </a:endParaRPr>
          </a:p>
        </p:txBody>
      </p:sp>
      <p:sp>
        <p:nvSpPr>
          <p:cNvPr id="13" name="TextovéPole 12"/>
          <p:cNvSpPr txBox="1"/>
          <p:nvPr userDrawn="1"/>
        </p:nvSpPr>
        <p:spPr>
          <a:xfrm>
            <a:off x="11353797" y="311356"/>
            <a:ext cx="773723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l"/>
            <a:fld id="{84F98964-8F00-4610-B9F0-1EDD77301201}" type="slidenum">
              <a:rPr lang="cs-CZ" sz="1000" b="0" i="0" u="none" strike="noStrike" kern="1200" baseline="0" smtClean="0">
                <a:solidFill>
                  <a:srgbClr val="5A5A5A"/>
                </a:solidFill>
                <a:latin typeface="+mn-lt"/>
                <a:ea typeface="+mn-ea"/>
                <a:cs typeface="+mn-cs"/>
              </a:rPr>
              <a:pPr algn="l"/>
              <a:t>‹#›</a:t>
            </a:fld>
            <a:endParaRPr lang="cs-CZ" sz="1000" b="0" dirty="0">
              <a:solidFill>
                <a:srgbClr val="5A5A5A"/>
              </a:solidFill>
            </a:endParaRPr>
          </a:p>
        </p:txBody>
      </p:sp>
      <p:sp>
        <p:nvSpPr>
          <p:cNvPr id="14" name="TextovéPole 13"/>
          <p:cNvSpPr txBox="1"/>
          <p:nvPr userDrawn="1"/>
        </p:nvSpPr>
        <p:spPr>
          <a:xfrm>
            <a:off x="386862" y="311356"/>
            <a:ext cx="107031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100" b="0" i="0" u="none" strike="noStrike" kern="1200" baseline="0" dirty="0">
                <a:solidFill>
                  <a:srgbClr val="5A5A5A"/>
                </a:solidFill>
                <a:latin typeface="+mn-lt"/>
                <a:ea typeface="+mn-ea"/>
                <a:cs typeface="+mn-cs"/>
              </a:rPr>
              <a:t>23. ročník jednání s leteckými dopravci a odbornou veřejností, 11. 11. 2025</a:t>
            </a:r>
          </a:p>
          <a:p>
            <a:endParaRPr lang="cs-CZ" sz="1100" dirty="0">
              <a:solidFill>
                <a:srgbClr val="5A5A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3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7" r:id="rId5"/>
    <p:sldLayoutId id="2147483658" r:id="rId6"/>
    <p:sldLayoutId id="2147483656" r:id="rId7"/>
    <p:sldLayoutId id="2147483655" r:id="rId8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1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1950" indent="-361950" algn="l" defTabSz="685800" rtl="0" eaLnBrk="1" latinLnBrk="0" hangingPunct="1">
        <a:lnSpc>
          <a:spcPct val="90000"/>
        </a:lnSpc>
        <a:spcBef>
          <a:spcPts val="750"/>
        </a:spcBef>
        <a:buFont typeface="Georgia" panose="02040502050405020303" pitchFamily="18" charset="0"/>
        <a:buChar char="―"/>
        <a:defRPr sz="2100" kern="1200">
          <a:solidFill>
            <a:srgbClr val="5A5A5A"/>
          </a:solidFill>
          <a:latin typeface="+mn-lt"/>
          <a:ea typeface="+mn-ea"/>
          <a:cs typeface="+mn-cs"/>
        </a:defRPr>
      </a:lvl1pPr>
      <a:lvl2pPr marL="628650" indent="-28575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defRPr sz="1800" kern="1200">
          <a:solidFill>
            <a:srgbClr val="5A5A5A"/>
          </a:solidFill>
          <a:latin typeface="+mn-lt"/>
          <a:ea typeface="+mn-ea"/>
          <a:cs typeface="+mn-cs"/>
        </a:defRPr>
      </a:lvl2pPr>
      <a:lvl3pPr marL="857250" indent="-22860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defRPr sz="1500" kern="1200">
          <a:solidFill>
            <a:srgbClr val="5A5A5A"/>
          </a:solidFill>
          <a:latin typeface="+mn-lt"/>
          <a:ea typeface="+mn-ea"/>
          <a:cs typeface="+mn-cs"/>
        </a:defRPr>
      </a:lvl3pPr>
      <a:lvl4pPr marL="1123950" indent="-26035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tabLst>
          <a:tab pos="857250" algn="l"/>
        </a:tabLst>
        <a:defRPr sz="1350" kern="1200">
          <a:solidFill>
            <a:srgbClr val="5A5A5A"/>
          </a:solidFill>
          <a:latin typeface="+mn-lt"/>
          <a:ea typeface="+mn-ea"/>
          <a:cs typeface="+mn-cs"/>
        </a:defRPr>
      </a:lvl4pPr>
      <a:lvl5pPr marL="1358900" indent="-234950" algn="l" defTabSz="685800" rtl="0" eaLnBrk="1" latinLnBrk="0" hangingPunct="1">
        <a:lnSpc>
          <a:spcPct val="90000"/>
        </a:lnSpc>
        <a:spcBef>
          <a:spcPts val="375"/>
        </a:spcBef>
        <a:buFont typeface="Georgia" panose="02040502050405020303" pitchFamily="18" charset="0"/>
        <a:buChar char="―"/>
        <a:defRPr sz="1350" kern="1200">
          <a:solidFill>
            <a:srgbClr val="5A5A5A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C1319E2-50D5-F024-9C79-8E5F35431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B591C84-E0CB-298D-7F9F-1B25406B1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D1773A-F3F0-48A0-9035-E725E7051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1F1DA0-E0DF-EC89-9E3E-95CF01104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9112E6-4844-05FB-4E7B-92E54D8E7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6418FA-B75F-41D7-9E91-0D4C2B65CF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49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Důležité provozní a rozvojové aktivity podniku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Petr Fajtl, VŘ ÚPRO</a:t>
            </a:r>
          </a:p>
          <a:p>
            <a:r>
              <a:rPr lang="cs-CZ" dirty="0"/>
              <a:t>11. 11. 2025</a:t>
            </a:r>
          </a:p>
          <a:p>
            <a:r>
              <a:rPr lang="cs-CZ" dirty="0"/>
              <a:t>23. ročník jednání s leteckými dopravci</a:t>
            </a:r>
          </a:p>
        </p:txBody>
      </p:sp>
    </p:spTree>
    <p:extLst>
      <p:ext uri="{BB962C8B-B14F-4D97-AF65-F5344CB8AC3E}">
        <p14:creationId xmlns:p14="http://schemas.microsoft.com/office/powerpoint/2010/main" val="2731364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11014" y="840129"/>
            <a:ext cx="8607668" cy="565819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+mn-lt"/>
              </a:rPr>
              <a:t>ACC Praha</a:t>
            </a: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0131FF55-5152-738E-B3F5-B578A9F1D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409" y="2311752"/>
            <a:ext cx="3824122" cy="3130492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b="1" u="sng" kern="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Vývoj provozu ENR </a:t>
            </a:r>
            <a:br>
              <a:rPr lang="cs-CZ" sz="1800" b="1" u="sng" kern="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cs-CZ" sz="1800" b="1" u="sng" kern="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01 - 09 / 2025</a:t>
            </a:r>
            <a:endParaRPr lang="cs-CZ" sz="1800" kern="100" dirty="0">
              <a:solidFill>
                <a:schemeClr val="accent5">
                  <a:lumMod val="7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Počet pohybů: </a:t>
            </a:r>
            <a:r>
              <a:rPr lang="cs-CZ" sz="1800" b="1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585 739</a:t>
            </a:r>
            <a:endParaRPr lang="cs-CZ" sz="1800" kern="100" dirty="0"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srovnání s 2024  </a:t>
            </a:r>
            <a:r>
              <a:rPr lang="cs-CZ" sz="1800" b="1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+7,28 %</a:t>
            </a:r>
            <a:endParaRPr lang="cs-CZ" sz="1800" kern="100" dirty="0"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srovnání s 2019   </a:t>
            </a:r>
            <a:r>
              <a:rPr lang="cs-CZ" sz="1800" b="1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-8,86 %</a:t>
            </a:r>
            <a:endParaRPr lang="cs-CZ" sz="1800" kern="100" dirty="0"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b="1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Roční cíl: 0,19 min /let – bude splněn</a:t>
            </a:r>
          </a:p>
          <a:p>
            <a:pPr marL="0" indent="0">
              <a:buNone/>
            </a:pPr>
            <a:endParaRPr lang="cs-CZ" sz="2800" dirty="0"/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E0728D54-7F45-9F4D-660F-5BB6D37572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333750"/>
              </p:ext>
            </p:extLst>
          </p:nvPr>
        </p:nvGraphicFramePr>
        <p:xfrm>
          <a:off x="1111469" y="2213069"/>
          <a:ext cx="5348562" cy="3327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5CFDEFE2-E46A-151E-2502-983A22ED8267}"/>
              </a:ext>
            </a:extLst>
          </p:cNvPr>
          <p:cNvSpPr txBox="1"/>
          <p:nvPr/>
        </p:nvSpPr>
        <p:spPr>
          <a:xfrm>
            <a:off x="480848" y="1424788"/>
            <a:ext cx="8773441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Od 20 FEB 2025 nové sektorové skupiny TERM a ENR v rámci ACC Praha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9 nových a 15 přeškolených ATCO</a:t>
            </a:r>
          </a:p>
        </p:txBody>
      </p:sp>
    </p:spTree>
    <p:extLst>
      <p:ext uri="{BB962C8B-B14F-4D97-AF65-F5344CB8AC3E}">
        <p14:creationId xmlns:p14="http://schemas.microsoft.com/office/powerpoint/2010/main" val="197514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249" y="793750"/>
            <a:ext cx="8607668" cy="619962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+mn-lt"/>
              </a:rPr>
              <a:t>APP Praha</a:t>
            </a: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0131FF55-5152-738E-B3F5-B578A9F1D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4126" y="2592685"/>
            <a:ext cx="4109751" cy="3147460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b="1" u="sng" kern="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Vývoj provozu APP Praha </a:t>
            </a:r>
            <a:br>
              <a:rPr lang="cs-CZ" sz="1800" b="1" u="sng" kern="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cs-CZ" sz="1800" b="1" u="sng" kern="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01 - 09 / 2025</a:t>
            </a:r>
            <a:endParaRPr lang="cs-CZ" sz="1800" kern="100" dirty="0"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Počet pohybů: </a:t>
            </a:r>
            <a:r>
              <a:rPr lang="cs-CZ" sz="1800" b="1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117 722</a:t>
            </a:r>
            <a:endParaRPr lang="cs-CZ" sz="1800" kern="100" dirty="0"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srovnání s 2024  </a:t>
            </a:r>
            <a:r>
              <a:rPr lang="cs-CZ" sz="1800" b="1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+6,52 %</a:t>
            </a:r>
            <a:endParaRPr lang="cs-CZ" sz="1800" kern="100" dirty="0"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srovnání s 2019   </a:t>
            </a:r>
            <a:r>
              <a:rPr lang="cs-CZ" sz="1800" b="1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-8,33 %</a:t>
            </a:r>
            <a:endParaRPr lang="cs-CZ" sz="1800" kern="100" dirty="0"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b="1" kern="0" dirty="0">
                <a:solidFill>
                  <a:srgbClr val="172B4D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Roční cíl: 0,40 min /let – bude splněn</a:t>
            </a:r>
            <a:endParaRPr lang="cs-CZ" sz="1800" kern="100" dirty="0"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3200" dirty="0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E73E0BF0-DD8D-A5C0-5919-6DC25B036E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0118514"/>
              </p:ext>
            </p:extLst>
          </p:nvPr>
        </p:nvGraphicFramePr>
        <p:xfrm>
          <a:off x="630621" y="2917376"/>
          <a:ext cx="5796451" cy="2822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F24882E1-1CDC-C94A-E2FA-76CB89A3DDBD}"/>
              </a:ext>
            </a:extLst>
          </p:cNvPr>
          <p:cNvSpPr txBox="1"/>
          <p:nvPr/>
        </p:nvSpPr>
        <p:spPr>
          <a:xfrm>
            <a:off x="395249" y="1413712"/>
            <a:ext cx="78604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Uzávěra RWY 06/24 v období 31 MAR - 15 AUG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V časových úsecích až 8 hod kompletní uzávěry letiště (opravy </a:t>
            </a:r>
            <a:r>
              <a:rPr lang="cs-CZ" sz="2000" dirty="0" err="1"/>
              <a:t>TWYs</a:t>
            </a:r>
            <a:r>
              <a:rPr lang="cs-CZ" sz="20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Poděkování dopravcům za spolupráci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V roce 2026 opět dlouhodobá uzávěra</a:t>
            </a:r>
          </a:p>
        </p:txBody>
      </p:sp>
    </p:spTree>
    <p:extLst>
      <p:ext uri="{BB962C8B-B14F-4D97-AF65-F5344CB8AC3E}">
        <p14:creationId xmlns:p14="http://schemas.microsoft.com/office/powerpoint/2010/main" val="1118859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5083" y="793749"/>
            <a:ext cx="9956731" cy="619962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+mn-lt"/>
              </a:rPr>
              <a:t>Cíle na rok 2026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24882E1-1CDC-C94A-E2FA-76CB89A3DDBD}"/>
              </a:ext>
            </a:extLst>
          </p:cNvPr>
          <p:cNvSpPr txBox="1"/>
          <p:nvPr/>
        </p:nvSpPr>
        <p:spPr>
          <a:xfrm>
            <a:off x="465082" y="1588170"/>
            <a:ext cx="934106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Pokračovat v intenzivním výcviku ATCO – 31 žáků do výcviku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Poskytovat kapacitu při kapacitních problémech jiných </a:t>
            </a:r>
            <a:r>
              <a:rPr lang="cs-CZ" sz="2000" dirty="0" err="1"/>
              <a:t>ANSPs</a:t>
            </a:r>
            <a:endParaRPr lang="cs-CZ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Pod vedením NM spolupracovat na zlepšení výkonnosti celé sítě při význačném WX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/>
              <a:t>Zajistit kapacitu v souladu s Výkonnostním plánem</a:t>
            </a:r>
          </a:p>
        </p:txBody>
      </p:sp>
    </p:spTree>
    <p:extLst>
      <p:ext uri="{BB962C8B-B14F-4D97-AF65-F5344CB8AC3E}">
        <p14:creationId xmlns:p14="http://schemas.microsoft.com/office/powerpoint/2010/main" val="4084949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5083" y="793749"/>
            <a:ext cx="9956731" cy="619962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+mn-lt"/>
              </a:rPr>
              <a:t>NOS – Nová </a:t>
            </a:r>
            <a:r>
              <a:rPr lang="cs-CZ" sz="3200" dirty="0" err="1">
                <a:latin typeface="+mn-lt"/>
              </a:rPr>
              <a:t>Sektorizace</a:t>
            </a:r>
            <a:r>
              <a:rPr lang="cs-CZ" sz="3200" dirty="0">
                <a:latin typeface="+mn-lt"/>
              </a:rPr>
              <a:t> ACC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24882E1-1CDC-C94A-E2FA-76CB89A3DDBD}"/>
              </a:ext>
            </a:extLst>
          </p:cNvPr>
          <p:cNvSpPr txBox="1"/>
          <p:nvPr/>
        </p:nvSpPr>
        <p:spPr>
          <a:xfrm>
            <a:off x="465083" y="1537713"/>
            <a:ext cx="10334297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b="1" dirty="0"/>
              <a:t>Požadované cíle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 maximální míře vycházet vstříc požadavkům z celého zákaznického spektra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Vyrovnat se s očekávaným návratem poptávky po kapacitě v kontextu celoevropského přístupu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Zajištění maximální míry provozní bezpečnosti</a:t>
            </a:r>
            <a:endParaRPr lang="cs-CZ" sz="20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5017D93-1CCC-EA9A-A072-5122DBECA868}"/>
              </a:ext>
            </a:extLst>
          </p:cNvPr>
          <p:cNvSpPr txBox="1"/>
          <p:nvPr/>
        </p:nvSpPr>
        <p:spPr>
          <a:xfrm>
            <a:off x="479534" y="3553002"/>
            <a:ext cx="11232932" cy="965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b="1" dirty="0"/>
              <a:t>Vyvinout a zavést novou, flexibilnější </a:t>
            </a:r>
            <a:r>
              <a:rPr lang="cs-CZ" sz="2000" b="1" dirty="0" err="1"/>
              <a:t>sektorizaci</a:t>
            </a:r>
            <a:r>
              <a:rPr lang="cs-CZ" sz="2000" b="1" dirty="0"/>
              <a:t> vzdušného prostoru, která dokáže lépe reagovat na změny v provozních tocích a zvýšit propustnost sektorů v rámci FIR Praha</a:t>
            </a:r>
          </a:p>
        </p:txBody>
      </p:sp>
      <p:pic>
        <p:nvPicPr>
          <p:cNvPr id="6" name="Obrázek 5" descr="Obsah obrázku text, snímek obrazovky, Barevnost, Obdélník&#10;&#10;Popis byl vytvořen automaticky">
            <a:extLst>
              <a:ext uri="{FF2B5EF4-FFF2-40B4-BE49-F238E27FC236}">
                <a16:creationId xmlns:a16="http://schemas.microsoft.com/office/drawing/2014/main" id="{0EE80979-9C61-A882-2930-BFB06389D3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7000" y="901432"/>
            <a:ext cx="2081241" cy="114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178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3">
            <a:extLst>
              <a:ext uri="{FF2B5EF4-FFF2-40B4-BE49-F238E27FC236}">
                <a16:creationId xmlns:a16="http://schemas.microsoft.com/office/drawing/2014/main" id="{0DC785FF-B16D-CE2A-34B7-607BA7EC9B34}"/>
              </a:ext>
            </a:extLst>
          </p:cNvPr>
          <p:cNvSpPr txBox="1">
            <a:spLocks/>
          </p:cNvSpPr>
          <p:nvPr/>
        </p:nvSpPr>
        <p:spPr>
          <a:xfrm>
            <a:off x="465083" y="997166"/>
            <a:ext cx="9956731" cy="6199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100" b="1" kern="1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sz="3200" dirty="0" err="1">
                <a:latin typeface="+mn-lt"/>
              </a:rPr>
              <a:t>Remote</a:t>
            </a:r>
            <a:r>
              <a:rPr lang="cs-CZ" sz="3200" dirty="0">
                <a:latin typeface="+mn-lt"/>
              </a:rPr>
              <a:t> TWR Centrum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395616-7F83-6D9A-1BB6-7F41D805BB72}"/>
              </a:ext>
            </a:extLst>
          </p:cNvPr>
          <p:cNvSpPr txBox="1"/>
          <p:nvPr/>
        </p:nvSpPr>
        <p:spPr>
          <a:xfrm>
            <a:off x="465083" y="1741130"/>
            <a:ext cx="10963873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dirty="0"/>
              <a:t>Záměr vybudování </a:t>
            </a:r>
            <a:r>
              <a:rPr lang="cs-CZ" sz="2000" dirty="0" err="1"/>
              <a:t>Remote</a:t>
            </a:r>
            <a:r>
              <a:rPr lang="cs-CZ" sz="2000" dirty="0"/>
              <a:t> TWR Centra v lokalitě Letiště Ostrava pro poskytování ATS regionálních letišť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Cílem je nákladová efektivita se zachováním stávající úrovně poskytovaných služeb </a:t>
            </a:r>
          </a:p>
        </p:txBody>
      </p:sp>
    </p:spTree>
    <p:extLst>
      <p:ext uri="{BB962C8B-B14F-4D97-AF65-F5344CB8AC3E}">
        <p14:creationId xmlns:p14="http://schemas.microsoft.com/office/powerpoint/2010/main" val="282946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68112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RLP">
      <a:dk1>
        <a:srgbClr val="000000"/>
      </a:dk1>
      <a:lt1>
        <a:sysClr val="window" lastClr="FFFFFF"/>
      </a:lt1>
      <a:dk2>
        <a:srgbClr val="00205B"/>
      </a:dk2>
      <a:lt2>
        <a:srgbClr val="00A9E0"/>
      </a:lt2>
      <a:accent1>
        <a:srgbClr val="007396"/>
      </a:accent1>
      <a:accent2>
        <a:srgbClr val="5F2167"/>
      </a:accent2>
      <a:accent3>
        <a:srgbClr val="C8102E"/>
      </a:accent3>
      <a:accent4>
        <a:srgbClr val="C87B00"/>
      </a:accent4>
      <a:accent5>
        <a:srgbClr val="00A787"/>
      </a:accent5>
      <a:accent6>
        <a:srgbClr val="94BB1E"/>
      </a:accent6>
      <a:hlink>
        <a:srgbClr val="00205B"/>
      </a:hlink>
      <a:folHlink>
        <a:srgbClr val="AE0077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EN" id="{2E506FD8-3817-473C-A294-E269A29A4CA7}" vid="{CC7D5CA3-0E56-4AA8-8C92-016385AF8B3F}"/>
    </a:ext>
  </a:extLst>
</a:theme>
</file>

<file path=ppt/theme/theme2.xml><?xml version="1.0" encoding="utf-8"?>
<a:theme xmlns:a="http://schemas.openxmlformats.org/drawingml/2006/main" name="Vlastní návrh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prezentace_EN</Template>
  <TotalTime>15758</TotalTime>
  <Words>291</Words>
  <Application>Microsoft Office PowerPoint</Application>
  <PresentationFormat>Širokoúhlá obrazovka</PresentationFormat>
  <Paragraphs>41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Georgia</vt:lpstr>
      <vt:lpstr>Times New Roman</vt:lpstr>
      <vt:lpstr>Motiv Office</vt:lpstr>
      <vt:lpstr>Vlastní návrh</vt:lpstr>
      <vt:lpstr>Důležité provozní a rozvojové aktivity podniku</vt:lpstr>
      <vt:lpstr>ACC Praha</vt:lpstr>
      <vt:lpstr>APP Praha</vt:lpstr>
      <vt:lpstr>Cíle na rok 2026</vt:lpstr>
      <vt:lpstr>NOS – Nová Sektorizace ACC</vt:lpstr>
      <vt:lpstr>Prezentace aplikace PowerPoint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Důležité provozní a rozvojové aktivity podniku</dc:title>
  <dc:creator>DOCKAL Marek</dc:creator>
  <cp:lastModifiedBy>FAJTL Petr</cp:lastModifiedBy>
  <cp:revision>38</cp:revision>
  <cp:lastPrinted>2025-10-22T06:49:46Z</cp:lastPrinted>
  <dcterms:created xsi:type="dcterms:W3CDTF">2024-11-01T13:32:34Z</dcterms:created>
  <dcterms:modified xsi:type="dcterms:W3CDTF">2025-11-10T13:45:36Z</dcterms:modified>
</cp:coreProperties>
</file>